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lay.kahoot.it/#/?quizId=8284ca36-b864-4697-b9ab-e7585556acaa" TargetMode="External"/><Relationship Id="rId1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hyperlink" Target="http://natakostic.weebly.com/1054105710521048-105610401047105610451044.html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CECEBC-157F-42E6-A522-F10314C0DE1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2AE5248-1888-44A5-92CB-8CFA5644BB87}">
      <dgm:prSet phldrT="[Text]"/>
      <dgm:spPr/>
      <dgm:t>
        <a:bodyPr/>
        <a:lstStyle/>
        <a:p>
          <a:r>
            <a:rPr lang="sr-Cyrl-RS" dirty="0" smtClean="0">
              <a:latin typeface="Times New Roman" pitchFamily="18" charset="0"/>
              <a:cs typeface="Times New Roman" pitchFamily="18" charset="0"/>
            </a:rPr>
            <a:t>ПОДРШКА НАСТАВИ ИСТОРИЈЕ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C93997C-A9BC-4CAE-8223-C64C7769FD5C}" type="parTrans" cxnId="{9DEBF1A8-3D66-4CFD-9E26-9069EC812E4A}">
      <dgm:prSet/>
      <dgm:spPr/>
      <dgm:t>
        <a:bodyPr/>
        <a:lstStyle/>
        <a:p>
          <a:endParaRPr lang="en-US"/>
        </a:p>
      </dgm:t>
    </dgm:pt>
    <dgm:pt modelId="{87056CB0-AF95-4E10-ADAA-B7FB272BC9D4}" type="sibTrans" cxnId="{9DEBF1A8-3D66-4CFD-9E26-9069EC812E4A}">
      <dgm:prSet/>
      <dgm:spPr/>
      <dgm:t>
        <a:bodyPr/>
        <a:lstStyle/>
        <a:p>
          <a:endParaRPr lang="en-US"/>
        </a:p>
      </dgm:t>
    </dgm:pt>
    <dgm:pt modelId="{DF48C4B4-CBA4-4956-850E-DE222E970DFA}">
      <dgm:prSet phldrT="[Text]"/>
      <dgm:spPr/>
      <dgm:t>
        <a:bodyPr/>
        <a:lstStyle/>
        <a:p>
          <a:r>
            <a:rPr lang="sr-Cyrl-RS" dirty="0" smtClean="0">
              <a:latin typeface="Times New Roman" pitchFamily="18" charset="0"/>
              <a:cs typeface="Times New Roman" pitchFamily="18" charset="0"/>
            </a:rPr>
            <a:t>ИСТРАЖИВАЊЕ ПРОШЛОСТИ</a:t>
          </a:r>
          <a:endParaRPr lang="en-US" dirty="0"/>
        </a:p>
      </dgm:t>
    </dgm:pt>
    <dgm:pt modelId="{350F2FC6-B29A-49AA-8068-E208459E1706}" type="parTrans" cxnId="{66AD2C01-B79F-4B90-AF50-ADD2A822DB95}">
      <dgm:prSet/>
      <dgm:spPr/>
      <dgm:t>
        <a:bodyPr/>
        <a:lstStyle/>
        <a:p>
          <a:endParaRPr lang="en-US"/>
        </a:p>
      </dgm:t>
    </dgm:pt>
    <dgm:pt modelId="{0C351C3A-7403-42ED-B124-C370D2A6E5BA}" type="sibTrans" cxnId="{66AD2C01-B79F-4B90-AF50-ADD2A822DB95}">
      <dgm:prSet/>
      <dgm:spPr/>
      <dgm:t>
        <a:bodyPr/>
        <a:lstStyle/>
        <a:p>
          <a:endParaRPr lang="en-US"/>
        </a:p>
      </dgm:t>
    </dgm:pt>
    <dgm:pt modelId="{29058B51-65F7-4F0D-A7E1-31DCA52A45C7}">
      <dgm:prSet phldrT="[Text]"/>
      <dgm:spPr/>
      <dgm:t>
        <a:bodyPr/>
        <a:lstStyle/>
        <a:p>
          <a:r>
            <a:rPr lang="sr-Cyrl-RS" dirty="0" smtClean="0">
              <a:latin typeface="Times New Roman" pitchFamily="18" charset="0"/>
              <a:cs typeface="Times New Roman" pitchFamily="18" charset="0"/>
            </a:rPr>
            <a:t>ПОДСТИЦАЈ РАЗВОЈА КРЕАТИВНОСТИ КОД УЧЕНИКА</a:t>
          </a:r>
          <a:endParaRPr lang="en-US" dirty="0"/>
        </a:p>
      </dgm:t>
    </dgm:pt>
    <dgm:pt modelId="{0F726903-4E3F-45DD-9664-A053FCE5A8FA}" type="parTrans" cxnId="{09182B1E-A5F3-48EC-A8F4-437044CBA9EA}">
      <dgm:prSet/>
      <dgm:spPr/>
      <dgm:t>
        <a:bodyPr/>
        <a:lstStyle/>
        <a:p>
          <a:endParaRPr lang="en-US"/>
        </a:p>
      </dgm:t>
    </dgm:pt>
    <dgm:pt modelId="{5078A09E-0873-4356-9C0A-1D0D7E168CDC}" type="sibTrans" cxnId="{09182B1E-A5F3-48EC-A8F4-437044CBA9EA}">
      <dgm:prSet/>
      <dgm:spPr/>
      <dgm:t>
        <a:bodyPr/>
        <a:lstStyle/>
        <a:p>
          <a:endParaRPr lang="en-US"/>
        </a:p>
      </dgm:t>
    </dgm:pt>
    <dgm:pt modelId="{7186B1FC-FBC2-4BAB-9D44-02AF2F45E541}" type="pres">
      <dgm:prSet presAssocID="{93CECEBC-157F-42E6-A522-F10314C0DE11}" presName="linearFlow" presStyleCnt="0">
        <dgm:presLayoutVars>
          <dgm:dir/>
          <dgm:resizeHandles val="exact"/>
        </dgm:presLayoutVars>
      </dgm:prSet>
      <dgm:spPr/>
    </dgm:pt>
    <dgm:pt modelId="{5444256E-676D-4A13-92E6-57971BF02E71}" type="pres">
      <dgm:prSet presAssocID="{A2AE5248-1888-44A5-92CB-8CFA5644BB87}" presName="composite" presStyleCnt="0"/>
      <dgm:spPr/>
    </dgm:pt>
    <dgm:pt modelId="{141458EC-A074-4DF1-BA7B-FA25E94B07A2}" type="pres">
      <dgm:prSet presAssocID="{A2AE5248-1888-44A5-92CB-8CFA5644BB87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1000" r="-81000"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/>
          </dgm14:cNvPr>
        </a:ext>
      </dgm:extLst>
    </dgm:pt>
    <dgm:pt modelId="{4D0FDC02-BB2D-427B-B0EF-28085975F680}" type="pres">
      <dgm:prSet presAssocID="{A2AE5248-1888-44A5-92CB-8CFA5644BB87}" presName="txShp" presStyleLbl="node1" presStyleIdx="0" presStyleCnt="3">
        <dgm:presLayoutVars>
          <dgm:bulletEnabled val="1"/>
        </dgm:presLayoutVars>
      </dgm:prSet>
      <dgm:spPr/>
    </dgm:pt>
    <dgm:pt modelId="{196B2351-E82E-4202-862D-5F52A82075EE}" type="pres">
      <dgm:prSet presAssocID="{87056CB0-AF95-4E10-ADAA-B7FB272BC9D4}" presName="spacing" presStyleCnt="0"/>
      <dgm:spPr/>
    </dgm:pt>
    <dgm:pt modelId="{9BC061F5-E53D-4922-B0BA-10474F0DBE8E}" type="pres">
      <dgm:prSet presAssocID="{DF48C4B4-CBA4-4956-850E-DE222E970DFA}" presName="composite" presStyleCnt="0"/>
      <dgm:spPr/>
    </dgm:pt>
    <dgm:pt modelId="{C8B35BB2-55F7-4935-B96C-0B563CC63AC2}" type="pres">
      <dgm:prSet presAssocID="{DF48C4B4-CBA4-4956-850E-DE222E970DFA}" presName="imgShp" presStyleLbl="fgImgPlac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/>
          </dgm14:cNvPr>
        </a:ext>
      </dgm:extLst>
    </dgm:pt>
    <dgm:pt modelId="{FF069147-6995-4A05-8ADD-AF78E7CAFED3}" type="pres">
      <dgm:prSet presAssocID="{DF48C4B4-CBA4-4956-850E-DE222E970DF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A60D9E-3607-469D-BE9C-5A6ABFF529AE}" type="pres">
      <dgm:prSet presAssocID="{0C351C3A-7403-42ED-B124-C370D2A6E5BA}" presName="spacing" presStyleCnt="0"/>
      <dgm:spPr/>
    </dgm:pt>
    <dgm:pt modelId="{A2C3E40C-784F-41FC-8DF0-2B90E364D3C7}" type="pres">
      <dgm:prSet presAssocID="{29058B51-65F7-4F0D-A7E1-31DCA52A45C7}" presName="composite" presStyleCnt="0"/>
      <dgm:spPr/>
    </dgm:pt>
    <dgm:pt modelId="{22EE8A90-9652-40FD-8D3A-13FCD6639E50}" type="pres">
      <dgm:prSet presAssocID="{29058B51-65F7-4F0D-A7E1-31DCA52A45C7}" presName="imgShp" presStyleLbl="fgImgPlac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/>
          </dgm14:cNvPr>
        </a:ext>
      </dgm:extLst>
    </dgm:pt>
    <dgm:pt modelId="{80BB3102-6231-4DCF-9492-5985F488A049}" type="pres">
      <dgm:prSet presAssocID="{29058B51-65F7-4F0D-A7E1-31DCA52A45C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AD2C01-B79F-4B90-AF50-ADD2A822DB95}" srcId="{93CECEBC-157F-42E6-A522-F10314C0DE11}" destId="{DF48C4B4-CBA4-4956-850E-DE222E970DFA}" srcOrd="1" destOrd="0" parTransId="{350F2FC6-B29A-49AA-8068-E208459E1706}" sibTransId="{0C351C3A-7403-42ED-B124-C370D2A6E5BA}"/>
    <dgm:cxn modelId="{09182B1E-A5F3-48EC-A8F4-437044CBA9EA}" srcId="{93CECEBC-157F-42E6-A522-F10314C0DE11}" destId="{29058B51-65F7-4F0D-A7E1-31DCA52A45C7}" srcOrd="2" destOrd="0" parTransId="{0F726903-4E3F-45DD-9664-A053FCE5A8FA}" sibTransId="{5078A09E-0873-4356-9C0A-1D0D7E168CDC}"/>
    <dgm:cxn modelId="{3AE4BC71-EABF-44BA-BC27-0D5721113EFE}" type="presOf" srcId="{29058B51-65F7-4F0D-A7E1-31DCA52A45C7}" destId="{80BB3102-6231-4DCF-9492-5985F488A049}" srcOrd="0" destOrd="0" presId="urn:microsoft.com/office/officeart/2005/8/layout/vList3"/>
    <dgm:cxn modelId="{9DEBF1A8-3D66-4CFD-9E26-9069EC812E4A}" srcId="{93CECEBC-157F-42E6-A522-F10314C0DE11}" destId="{A2AE5248-1888-44A5-92CB-8CFA5644BB87}" srcOrd="0" destOrd="0" parTransId="{EC93997C-A9BC-4CAE-8223-C64C7769FD5C}" sibTransId="{87056CB0-AF95-4E10-ADAA-B7FB272BC9D4}"/>
    <dgm:cxn modelId="{42765D32-5FED-4832-9EA1-5533C76CC557}" type="presOf" srcId="{DF48C4B4-CBA4-4956-850E-DE222E970DFA}" destId="{FF069147-6995-4A05-8ADD-AF78E7CAFED3}" srcOrd="0" destOrd="0" presId="urn:microsoft.com/office/officeart/2005/8/layout/vList3"/>
    <dgm:cxn modelId="{3E8AC697-5A58-49A6-BFA3-9E25AB1CD9EA}" type="presOf" srcId="{A2AE5248-1888-44A5-92CB-8CFA5644BB87}" destId="{4D0FDC02-BB2D-427B-B0EF-28085975F680}" srcOrd="0" destOrd="0" presId="urn:microsoft.com/office/officeart/2005/8/layout/vList3"/>
    <dgm:cxn modelId="{70D60805-5012-490C-B3CB-E6CD30BD7AF7}" type="presOf" srcId="{93CECEBC-157F-42E6-A522-F10314C0DE11}" destId="{7186B1FC-FBC2-4BAB-9D44-02AF2F45E541}" srcOrd="0" destOrd="0" presId="urn:microsoft.com/office/officeart/2005/8/layout/vList3"/>
    <dgm:cxn modelId="{727A9D3D-13E0-4EE2-A318-4B66BE625826}" type="presParOf" srcId="{7186B1FC-FBC2-4BAB-9D44-02AF2F45E541}" destId="{5444256E-676D-4A13-92E6-57971BF02E71}" srcOrd="0" destOrd="0" presId="urn:microsoft.com/office/officeart/2005/8/layout/vList3"/>
    <dgm:cxn modelId="{46A614E2-83AD-47F2-80C9-D8BB90802AF6}" type="presParOf" srcId="{5444256E-676D-4A13-92E6-57971BF02E71}" destId="{141458EC-A074-4DF1-BA7B-FA25E94B07A2}" srcOrd="0" destOrd="0" presId="urn:microsoft.com/office/officeart/2005/8/layout/vList3"/>
    <dgm:cxn modelId="{69288E59-177F-4C25-B04C-01EDB4828561}" type="presParOf" srcId="{5444256E-676D-4A13-92E6-57971BF02E71}" destId="{4D0FDC02-BB2D-427B-B0EF-28085975F680}" srcOrd="1" destOrd="0" presId="urn:microsoft.com/office/officeart/2005/8/layout/vList3"/>
    <dgm:cxn modelId="{9E56B3FC-A8A8-4633-AFEF-4B20F6654DE9}" type="presParOf" srcId="{7186B1FC-FBC2-4BAB-9D44-02AF2F45E541}" destId="{196B2351-E82E-4202-862D-5F52A82075EE}" srcOrd="1" destOrd="0" presId="urn:microsoft.com/office/officeart/2005/8/layout/vList3"/>
    <dgm:cxn modelId="{AF4D9CE0-9EE0-4A75-8162-5C62D2B58ED4}" type="presParOf" srcId="{7186B1FC-FBC2-4BAB-9D44-02AF2F45E541}" destId="{9BC061F5-E53D-4922-B0BA-10474F0DBE8E}" srcOrd="2" destOrd="0" presId="urn:microsoft.com/office/officeart/2005/8/layout/vList3"/>
    <dgm:cxn modelId="{DE65AD20-6BBE-474F-BD61-97D925904321}" type="presParOf" srcId="{9BC061F5-E53D-4922-B0BA-10474F0DBE8E}" destId="{C8B35BB2-55F7-4935-B96C-0B563CC63AC2}" srcOrd="0" destOrd="0" presId="urn:microsoft.com/office/officeart/2005/8/layout/vList3"/>
    <dgm:cxn modelId="{65021C56-80DD-44D7-BC4A-A9738909B682}" type="presParOf" srcId="{9BC061F5-E53D-4922-B0BA-10474F0DBE8E}" destId="{FF069147-6995-4A05-8ADD-AF78E7CAFED3}" srcOrd="1" destOrd="0" presId="urn:microsoft.com/office/officeart/2005/8/layout/vList3"/>
    <dgm:cxn modelId="{A03F7102-B6AD-49BC-A477-4B5DEE204D67}" type="presParOf" srcId="{7186B1FC-FBC2-4BAB-9D44-02AF2F45E541}" destId="{F4A60D9E-3607-469D-BE9C-5A6ABFF529AE}" srcOrd="3" destOrd="0" presId="urn:microsoft.com/office/officeart/2005/8/layout/vList3"/>
    <dgm:cxn modelId="{88D770C0-9AB7-4B06-A321-4C98A7CEB63D}" type="presParOf" srcId="{7186B1FC-FBC2-4BAB-9D44-02AF2F45E541}" destId="{A2C3E40C-784F-41FC-8DF0-2B90E364D3C7}" srcOrd="4" destOrd="0" presId="urn:microsoft.com/office/officeart/2005/8/layout/vList3"/>
    <dgm:cxn modelId="{66212724-8A60-4C6F-AFB3-BF472DA167A6}" type="presParOf" srcId="{A2C3E40C-784F-41FC-8DF0-2B90E364D3C7}" destId="{22EE8A90-9652-40FD-8D3A-13FCD6639E50}" srcOrd="0" destOrd="0" presId="urn:microsoft.com/office/officeart/2005/8/layout/vList3"/>
    <dgm:cxn modelId="{0F539122-F233-4CDE-A4E1-9AC567057087}" type="presParOf" srcId="{A2C3E40C-784F-41FC-8DF0-2B90E364D3C7}" destId="{80BB3102-6231-4DCF-9492-5985F488A04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0FDC02-BB2D-427B-B0EF-28085975F680}">
      <dsp:nvSpPr>
        <dsp:cNvPr id="0" name=""/>
        <dsp:cNvSpPr/>
      </dsp:nvSpPr>
      <dsp:spPr>
        <a:xfrm rot="10800000">
          <a:off x="1846507" y="3167"/>
          <a:ext cx="5776722" cy="15658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506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200" kern="1200" dirty="0" smtClean="0">
              <a:latin typeface="Times New Roman" pitchFamily="18" charset="0"/>
              <a:cs typeface="Times New Roman" pitchFamily="18" charset="0"/>
            </a:rPr>
            <a:t>ПОДРШКА НАСТАВИ ИСТОРИЈЕ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37975" y="3167"/>
        <a:ext cx="5385254" cy="1565872"/>
      </dsp:txXfrm>
    </dsp:sp>
    <dsp:sp modelId="{141458EC-A074-4DF1-BA7B-FA25E94B07A2}">
      <dsp:nvSpPr>
        <dsp:cNvPr id="0" name=""/>
        <dsp:cNvSpPr/>
      </dsp:nvSpPr>
      <dsp:spPr>
        <a:xfrm>
          <a:off x="1063570" y="3167"/>
          <a:ext cx="1565872" cy="15658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1000" r="-8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69147-6995-4A05-8ADD-AF78E7CAFED3}">
      <dsp:nvSpPr>
        <dsp:cNvPr id="0" name=""/>
        <dsp:cNvSpPr/>
      </dsp:nvSpPr>
      <dsp:spPr>
        <a:xfrm rot="10800000">
          <a:off x="1846507" y="2036463"/>
          <a:ext cx="5776722" cy="15658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506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200" kern="1200" dirty="0" smtClean="0">
              <a:latin typeface="Times New Roman" pitchFamily="18" charset="0"/>
              <a:cs typeface="Times New Roman" pitchFamily="18" charset="0"/>
            </a:rPr>
            <a:t>ИСТРАЖИВАЊЕ ПРОШЛОСТИ</a:t>
          </a:r>
          <a:endParaRPr lang="en-US" sz="3200" kern="1200" dirty="0"/>
        </a:p>
      </dsp:txBody>
      <dsp:txXfrm rot="10800000">
        <a:off x="2237975" y="2036463"/>
        <a:ext cx="5385254" cy="1565872"/>
      </dsp:txXfrm>
    </dsp:sp>
    <dsp:sp modelId="{C8B35BB2-55F7-4935-B96C-0B563CC63AC2}">
      <dsp:nvSpPr>
        <dsp:cNvPr id="0" name=""/>
        <dsp:cNvSpPr/>
      </dsp:nvSpPr>
      <dsp:spPr>
        <a:xfrm>
          <a:off x="1063570" y="2036463"/>
          <a:ext cx="1565872" cy="156587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BB3102-6231-4DCF-9492-5985F488A049}">
      <dsp:nvSpPr>
        <dsp:cNvPr id="0" name=""/>
        <dsp:cNvSpPr/>
      </dsp:nvSpPr>
      <dsp:spPr>
        <a:xfrm rot="10800000">
          <a:off x="1846507" y="4069760"/>
          <a:ext cx="5776722" cy="15658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506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200" kern="1200" dirty="0" smtClean="0">
              <a:latin typeface="Times New Roman" pitchFamily="18" charset="0"/>
              <a:cs typeface="Times New Roman" pitchFamily="18" charset="0"/>
            </a:rPr>
            <a:t>ПОДСТИЦАЈ РАЗВОЈА КРЕАТИВНОСТИ КОД УЧЕНИКА</a:t>
          </a:r>
          <a:endParaRPr lang="en-US" sz="3200" kern="1200" dirty="0"/>
        </a:p>
      </dsp:txBody>
      <dsp:txXfrm rot="10800000">
        <a:off x="2237975" y="4069760"/>
        <a:ext cx="5385254" cy="1565872"/>
      </dsp:txXfrm>
    </dsp:sp>
    <dsp:sp modelId="{22EE8A90-9652-40FD-8D3A-13FCD6639E50}">
      <dsp:nvSpPr>
        <dsp:cNvPr id="0" name=""/>
        <dsp:cNvSpPr/>
      </dsp:nvSpPr>
      <dsp:spPr>
        <a:xfrm>
          <a:off x="1063570" y="4069760"/>
          <a:ext cx="1565872" cy="156587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15CABC5-2828-4F09-A75C-1D0287A1E48A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072D8E5-0258-476A-8A89-B016C2C8B00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dmodo.com/home" TargetMode="External"/><Relationship Id="rId5" Type="http://schemas.openxmlformats.org/officeDocument/2006/relationships/hyperlink" Target="file:///C:\Users\KOstic\Desktop\natakostic.weebly.com" TargetMode="External"/><Relationship Id="rId4" Type="http://schemas.openxmlformats.org/officeDocument/2006/relationships/hyperlink" Target="http://www.razvionica.edu.r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atakostic.weebly.com/10571042104010501054104410531045104210531048-10461048104210541058-1059-1055105610541064105110541057105810481.html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://linoit.com/users/natakostic/canvases/Eduhistory!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://natakostic.weebly.com/" TargetMode="External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natakostic.weebly.com/1052105410321040-10641050105410511040.html" TargetMode="External"/><Relationship Id="rId5" Type="http://schemas.openxmlformats.org/officeDocument/2006/relationships/hyperlink" Target="http://natakostic.weebly.com/1041105110541043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://natakostic.weebly.com/10401059105810541056.html" TargetMode="External"/><Relationship Id="rId9" Type="http://schemas.openxmlformats.org/officeDocument/2006/relationships/hyperlink" Target="http://natakostic.weebly.com/10571042104010501054104410531045104210531048-10461048104210541058-1059-105510561054106410511054105710581048.htm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hyperlink" Target="http://natakostic.weebly.com/10571042104010501054104410531045104210531048-10461048104210541058-1059-105510561054106410511054105710581048.html" TargetMode="External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hyperlink" Target="http://natakostic.weebly.com/10481057105810541056104810321040-104210401053-10501040104110481053104510581040.html" TargetMode="External"/><Relationship Id="rId4" Type="http://schemas.openxmlformats.org/officeDocument/2006/relationships/hyperlink" Target="http://natakostic.weebly.com/10471040-1059106310451053104810501045.html" TargetMode="Externa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www.razvionica.edu.rs/" TargetMode="External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hyperlink" Target="http://natakostic.weebly.com/1057105810561059106310531054-10591057104010421056106410401042104010341045.html" TargetMode="External"/><Relationship Id="rId4" Type="http://schemas.openxmlformats.org/officeDocument/2006/relationships/hyperlink" Target="http://natakostic.weebly.com/10471040-1053104010571058104010421053104810501045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hyperlink" Target="http://natakostic.weebly.com/1054105710521048-105610401047105610451044.html" TargetMode="External"/><Relationship Id="rId4" Type="http://schemas.openxmlformats.org/officeDocument/2006/relationships/hyperlink" Target="http://natakostic.weebly.com/10471040-1059106310451053104810501045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://natakostic.weebly.com/1050105410531058104010501058.html" TargetMode="External"/><Relationship Id="rId4" Type="http://schemas.openxmlformats.org/officeDocument/2006/relationships/hyperlink" Target="http://natakostic.weebly.com/10471040-1053104010571058104010421053104810501045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://natakostic.weebly.com/10551056104810551056104510521040-10471040-1047104010421056106410531048-10481057105510481058.html" TargetMode="External"/><Relationship Id="rId4" Type="http://schemas.openxmlformats.org/officeDocument/2006/relationships/hyperlink" Target="http://natakostic.weebly.com/1047104010421056106410531048-10481057105510481058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natakostic.weebly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90600"/>
            <a:ext cx="8305800" cy="2362200"/>
          </a:xfrm>
        </p:spPr>
        <p:txBody>
          <a:bodyPr>
            <a:no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Завод за унапређивање образовања и васпитања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Центар за професионални развој запослених у образовању </a:t>
            </a:r>
            <a:endParaRPr lang="sr-Latn-R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Latn-R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 КОНКУРС</a:t>
            </a:r>
            <a:endParaRPr lang="sr-Latn-R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Latn-R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запослене у образовању за приказ примене програма стручног усавршавања у пракси</a:t>
            </a:r>
          </a:p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Сазнали на семинару применили у пракси 2015.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72200"/>
            <a:ext cx="2899827" cy="54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1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96586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1524000"/>
            <a:ext cx="8686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Назив програма 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Сазнали на семинару применили у пракси 2015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): „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Примена </a:t>
            </a:r>
            <a:r>
              <a:rPr lang="sr-Cyrl-RS" sz="2000" u="sng" dirty="0">
                <a:latin typeface="Times New Roman" pitchFamily="18" charset="0"/>
                <a:cs typeface="Times New Roman" pitchFamily="18" charset="0"/>
                <a:hlinkClick r:id="rId4"/>
              </a:rPr>
              <a:t>информационо-комуникационих технологија у настави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пројекат </a:t>
            </a:r>
            <a:r>
              <a:rPr lang="sr-Cyrl-R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Развионица</a:t>
            </a:r>
            <a:endParaRPr lang="sr-Latn-RS" sz="20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Назив рада: </a:t>
            </a:r>
            <a:r>
              <a:rPr lang="sr-Cyrl-RS" sz="2000" dirty="0" smtClean="0">
                <a:latin typeface="Times New Roman" pitchFamily="18" charset="0"/>
              </a:rPr>
              <a:t>Едукативни сајт  </a:t>
            </a:r>
            <a:r>
              <a:rPr lang="sr-Latn-RS" sz="2000" dirty="0">
                <a:latin typeface="Times New Roman" pitchFamily="18" charset="0"/>
              </a:rPr>
              <a:t>Eduhistory (</a:t>
            </a:r>
            <a:r>
              <a:rPr lang="sr-Latn-RS" sz="2000" u="sng" dirty="0">
                <a:latin typeface="Times New Roman" pitchFamily="18" charset="0"/>
                <a:hlinkClick r:id="rId5" action="ppaction://hlinkfile"/>
              </a:rPr>
              <a:t>natakostic.weebly.com</a:t>
            </a:r>
            <a:r>
              <a:rPr lang="sr-Latn-RS" sz="2000" dirty="0" smtClean="0">
                <a:latin typeface="Times New Roman" pitchFamily="18" charset="0"/>
              </a:rPr>
              <a:t>)</a:t>
            </a:r>
          </a:p>
          <a:p>
            <a:endParaRPr lang="sr-Cyrl-RS" sz="2000" dirty="0" smtClean="0">
              <a:latin typeface="Times New Roman" pitchFamily="18" charset="0"/>
            </a:endParaRP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Област:</a:t>
            </a:r>
            <a:r>
              <a:rPr lang="sr-Cyrl-RS" sz="2000" dirty="0" smtClean="0">
                <a:latin typeface="Times New Roman" pitchFamily="18" charset="0"/>
              </a:rPr>
              <a:t>Друштвене </a:t>
            </a:r>
            <a:r>
              <a:rPr lang="sr-Cyrl-RS" sz="2000" dirty="0">
                <a:latin typeface="Times New Roman" pitchFamily="18" charset="0"/>
              </a:rPr>
              <a:t>науке (настава историје</a:t>
            </a:r>
            <a:r>
              <a:rPr lang="sr-Cyrl-RS" sz="2000" dirty="0" smtClean="0">
                <a:latin typeface="Times New Roman" pitchFamily="18" charset="0"/>
              </a:rPr>
              <a:t>)</a:t>
            </a:r>
            <a:endParaRPr lang="sr-Latn-RS" sz="2000" dirty="0" smtClean="0">
              <a:latin typeface="Times New Roman" pitchFamily="18" charset="0"/>
            </a:endParaRPr>
          </a:p>
          <a:p>
            <a:endParaRPr lang="sr-Latn-RS" sz="2000" dirty="0" smtClean="0">
              <a:latin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Бесплатни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Web 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веб) алати и њихова примена у пракси: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Лино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Linoit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Едмодо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Edmodo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Креирање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Web 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веб)  места (креирање веб сајтова -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Weebly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Блог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Презентација наставних садржаја (Прези -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Prezi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Провере знања и упитници (Каху -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Kahoot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Онлајн системи за образовање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Office 365)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Google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апликације</a:t>
            </a:r>
          </a:p>
        </p:txBody>
      </p:sp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6" y="254393"/>
            <a:ext cx="3200400" cy="120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53044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1524000"/>
            <a:ext cx="441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Сајт (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блог) је постао активан 14. 12. 2014. године. 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Циљне групе: ученици, родитељи, наставници, љубитељи историје и други</a:t>
            </a:r>
          </a:p>
          <a:p>
            <a:pPr fontAlgn="base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Лични развој: популаризација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наставе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историје; едукација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Холокаусту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00200"/>
            <a:ext cx="3959225" cy="2209800"/>
          </a:xfrm>
          <a:prstGeom prst="rect">
            <a:avLst/>
          </a:prstGeom>
        </p:spPr>
      </p:pic>
      <p:pic>
        <p:nvPicPr>
          <p:cNvPr id="5" name="Picture 4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885995"/>
            <a:ext cx="3939435" cy="284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6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19800"/>
            <a:ext cx="2899827" cy="54311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914400"/>
          </a:xfrm>
        </p:spPr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С а д р ж а ј    с а ј т 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4800600" cy="3657600"/>
          </a:xfrm>
        </p:spPr>
        <p:txBody>
          <a:bodyPr>
            <a:normAutofit/>
          </a:bodyPr>
          <a:lstStyle/>
          <a:p>
            <a:pPr lvl="0" algn="l" fontAlgn="base"/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Прати мој </a:t>
            </a:r>
            <a:r>
              <a:rPr lang="sr-Cyrl-RS" sz="2800" b="1" u="sng" dirty="0">
                <a:latin typeface="Times New Roman" pitchFamily="18" charset="0"/>
                <a:cs typeface="Times New Roman" pitchFamily="18" charset="0"/>
                <a:hlinkClick r:id="rId4"/>
              </a:rPr>
              <a:t>лични рад</a:t>
            </a:r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2800" b="1" u="sng" dirty="0">
                <a:latin typeface="Times New Roman" pitchFamily="18" charset="0"/>
                <a:cs typeface="Times New Roman" pitchFamily="18" charset="0"/>
                <a:hlinkClick r:id="rId5"/>
              </a:rPr>
              <a:t>блог</a:t>
            </a:r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 који </a:t>
            </a:r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водим</a:t>
            </a:r>
          </a:p>
          <a:p>
            <a:pPr lvl="0" algn="l" fontAlgn="base"/>
            <a:endParaRPr lang="sr-Cyrl-RS" sz="2800" b="1" dirty="0">
              <a:latin typeface="Times New Roman" pitchFamily="18" charset="0"/>
              <a:cs typeface="Times New Roman" pitchFamily="18" charset="0"/>
            </a:endParaRPr>
          </a:p>
          <a:p>
            <a:pPr lvl="0" algn="l" fontAlgn="base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lvl="0" algn="l" fontAlgn="base"/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Прати активности </a:t>
            </a:r>
            <a:r>
              <a:rPr lang="sr-Cyrl-RS" sz="2800" b="1" u="sng" dirty="0">
                <a:latin typeface="Times New Roman" pitchFamily="18" charset="0"/>
                <a:cs typeface="Times New Roman" pitchFamily="18" charset="0"/>
                <a:hlinkClick r:id="rId6"/>
              </a:rPr>
              <a:t>школе</a:t>
            </a:r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 „Момчило Живојиновић“ у којој радим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47800"/>
            <a:ext cx="1938695" cy="2819400"/>
          </a:xfrm>
          <a:prstGeom prst="rect">
            <a:avLst/>
          </a:prstGeom>
        </p:spPr>
      </p:pic>
      <p:pic>
        <p:nvPicPr>
          <p:cNvPr id="3" name="Picture 2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299857"/>
            <a:ext cx="3020210" cy="24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2143" y="990600"/>
            <a:ext cx="434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Прати активности </a:t>
            </a:r>
            <a:r>
              <a:rPr lang="sr-Cyrl-RS" sz="2400" u="sng" dirty="0">
                <a:latin typeface="Times New Roman" pitchFamily="18" charset="0"/>
                <a:cs typeface="Times New Roman" pitchFamily="18" charset="0"/>
                <a:hlinkClick r:id="rId4"/>
              </a:rPr>
              <a:t>ученика моје школе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настава историје, историјска секција, допунска и додатна наставе историје, свакодневни живот у прошлости)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741991"/>
            <a:ext cx="3134717" cy="2351038"/>
          </a:xfrm>
          <a:prstGeom prst="rect">
            <a:avLst/>
          </a:prstGeom>
        </p:spPr>
      </p:pic>
      <p:pic>
        <p:nvPicPr>
          <p:cNvPr id="5" name="Picture 4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256003"/>
            <a:ext cx="3134718" cy="2351038"/>
          </a:xfrm>
          <a:prstGeom prst="rect">
            <a:avLst/>
          </a:prstGeom>
        </p:spPr>
      </p:pic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3635599"/>
            <a:ext cx="2685471" cy="21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19800"/>
            <a:ext cx="2899827" cy="543111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98364732"/>
              </p:ext>
            </p:extLst>
          </p:nvPr>
        </p:nvGraphicFramePr>
        <p:xfrm>
          <a:off x="228600" y="228600"/>
          <a:ext cx="8686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2873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2143" y="1539615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/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Даје могућност </a:t>
            </a:r>
            <a:r>
              <a:rPr lang="sr-Cyrl-RS" sz="2400" u="sng" dirty="0">
                <a:latin typeface="Times New Roman" pitchFamily="18" charset="0"/>
                <a:cs typeface="Times New Roman" pitchFamily="18" charset="0"/>
                <a:hlinkClick r:id="rId4"/>
              </a:rPr>
              <a:t>наставницима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да у сваком тренутку буду информисани у вези са наставом историје (користе наставне материјале, садржаје, планове, програме, буду упућени у активности поводом едукације – семинара, историјских извора, видео и аудио записа, размене искустава наставника историје у Србији, окружењу али и ван њега...)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078491"/>
            <a:ext cx="3386137" cy="33861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83968" y="5589146"/>
            <a:ext cx="358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Семинар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ИКТ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обуке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2143" y="17526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/>
            <a:r>
              <a:rPr lang="sr-Cyrl-RS" sz="2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Ученици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: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Путем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ове виртуелне учионице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допуњују, шире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своја знања, али и преко њега комуницирају са наставником након задатих пројеката и радионица (нарочито истичем дату могућност да се ученици свој рад могу представити јавности)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143" y="2286000"/>
            <a:ext cx="4114800" cy="24688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48991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Моје пчелице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40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2143" y="25908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/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Дати могућност </a:t>
            </a:r>
            <a:r>
              <a:rPr lang="sr-Cyrl-RS" sz="2400" u="sng" dirty="0">
                <a:latin typeface="Times New Roman" pitchFamily="18" charset="0"/>
                <a:cs typeface="Times New Roman" pitchFamily="18" charset="0"/>
                <a:hlinkClick r:id="rId4"/>
              </a:rPr>
              <a:t>родитељима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да у сваком тренутку користе могућност комуницирања и информисања са наставником историје и праћења едукације њихове деце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9600" y="48991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Један од видова комуникације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144" y="1981200"/>
            <a:ext cx="3504452" cy="29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2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2461230"/>
            <a:ext cx="411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У сваком тренутку могу пратити активности и припреме </a:t>
            </a:r>
            <a:r>
              <a:rPr lang="sr-Cyrl-RS" sz="2400" u="sng" dirty="0">
                <a:latin typeface="Times New Roman" pitchFamily="18" charset="0"/>
                <a:cs typeface="Times New Roman" pitchFamily="18" charset="0"/>
                <a:hlinkClick r:id="rId4"/>
              </a:rPr>
              <a:t>Завршног испита – комбиновани тест (историја)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370" y="1981200"/>
            <a:ext cx="4260875" cy="3581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88407" y="5796757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Учење није лако, само треба знати како!!!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2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6063930"/>
            <a:ext cx="2899827" cy="5431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716435"/>
            <a:ext cx="8457628" cy="432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80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7200"/>
            <a:ext cx="7550751" cy="14141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27374" y="2438400"/>
            <a:ext cx="7772400" cy="1780108"/>
          </a:xfrm>
        </p:spPr>
        <p:txBody>
          <a:bodyPr/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Добро дошли на сајт </a:t>
            </a:r>
            <a:b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Eduhistory!!!!!!!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80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94</TotalTime>
  <Words>379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Waveform</vt:lpstr>
      <vt:lpstr>PowerPoint Presentation</vt:lpstr>
      <vt:lpstr>PowerPoint Presentation</vt:lpstr>
      <vt:lpstr>PowerPoint Presentation</vt:lpstr>
      <vt:lpstr>С а д р ж а ј    с а ј т 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Добро дошли на сајт  Eduhistory!!!!!!!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KOstic;Natasha Kostić</dc:creator>
  <cp:keywords>education, history, istorija, obrazovanje</cp:keywords>
  <cp:lastModifiedBy>KOstic</cp:lastModifiedBy>
  <cp:revision>15</cp:revision>
  <dcterms:created xsi:type="dcterms:W3CDTF">2015-08-16T13:33:26Z</dcterms:created>
  <dcterms:modified xsi:type="dcterms:W3CDTF">2015-08-20T13:55:13Z</dcterms:modified>
  <cp:category>eduhistory</cp:category>
</cp:coreProperties>
</file>